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41"/>
  </p:notesMasterIdLst>
  <p:handoutMasterIdLst>
    <p:handoutMasterId r:id="rId42"/>
  </p:handoutMasterIdLst>
  <p:sldIdLst>
    <p:sldId id="286" r:id="rId9"/>
    <p:sldId id="303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04" r:id="rId18"/>
    <p:sldId id="299" r:id="rId19"/>
    <p:sldId id="305" r:id="rId20"/>
    <p:sldId id="306" r:id="rId21"/>
    <p:sldId id="298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4" r:id="rId40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9F9C95"/>
    <a:srgbClr val="A4A5A3"/>
    <a:srgbClr val="CBCBCB"/>
    <a:srgbClr val="FFFF66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8BF857-1BAF-4C46-9BC1-540CD975FFE9}" v="105" dt="2022-08-12T13:39:24.194"/>
    <p1510:client id="{83216A34-093B-42CE-9E6C-842CF73AD0D8}" v="27" dt="2022-08-15T00:08:44.980"/>
    <p1510:client id="{A878F3DA-CE62-408C-8297-C3486CD7C5E0}" v="2" dt="2022-08-06T17:43:29.808"/>
    <p1510:client id="{FB9911DE-702A-4614-8C42-FF84F1763D00}" v="23" dt="2022-08-14T02:17:54.6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1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80" y="192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tableStyles" Target="tableStyles.xml"/><Relationship Id="rId20" Type="http://schemas.openxmlformats.org/officeDocument/2006/relationships/slide" Target="slides/slide12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ssberg, Honnalore B CTR USARMY CEERD-EL (USA)" userId="S::honnalore.b.steissberg@usace.army.mil::762bc457-cf60-4a33-9012-c319a6dda7df" providerId="AD" clId="Web-{FB9911DE-702A-4614-8C42-FF84F1763D00}"/>
    <pc:docChg chg="modSld">
      <pc:chgData name="Steissberg, Honnalore B CTR USARMY CEERD-EL (USA)" userId="S::honnalore.b.steissberg@usace.army.mil::762bc457-cf60-4a33-9012-c319a6dda7df" providerId="AD" clId="Web-{FB9911DE-702A-4614-8C42-FF84F1763D00}" dt="2022-08-14T02:17:54.633" v="22" actId="1076"/>
      <pc:docMkLst>
        <pc:docMk/>
      </pc:docMkLst>
      <pc:sldChg chg="modSp">
        <pc:chgData name="Steissberg, Honnalore B CTR USARMY CEERD-EL (USA)" userId="S::honnalore.b.steissberg@usace.army.mil::762bc457-cf60-4a33-9012-c319a6dda7df" providerId="AD" clId="Web-{FB9911DE-702A-4614-8C42-FF84F1763D00}" dt="2022-08-14T01:31:54.159" v="0" actId="1076"/>
        <pc:sldMkLst>
          <pc:docMk/>
          <pc:sldMk cId="874274333" sldId="291"/>
        </pc:sldMkLst>
        <pc:picChg chg="mod">
          <ac:chgData name="Steissberg, Honnalore B CTR USARMY CEERD-EL (USA)" userId="S::honnalore.b.steissberg@usace.army.mil::762bc457-cf60-4a33-9012-c319a6dda7df" providerId="AD" clId="Web-{FB9911DE-702A-4614-8C42-FF84F1763D00}" dt="2022-08-14T01:31:54.159" v="0" actId="1076"/>
          <ac:picMkLst>
            <pc:docMk/>
            <pc:sldMk cId="874274333" sldId="291"/>
            <ac:picMk id="12" creationId="{050A3ED3-D1C1-4EE9-BE18-7E33FE50E395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1:34:28.999" v="12" actId="14100"/>
        <pc:sldMkLst>
          <pc:docMk/>
          <pc:sldMk cId="3301502811" sldId="293"/>
        </pc:sldMkLst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1:34:28.999" v="12" actId="14100"/>
          <ac:spMkLst>
            <pc:docMk/>
            <pc:sldMk cId="3301502811" sldId="293"/>
            <ac:spMk id="10" creationId="{014496CB-1887-4CE1-9C2D-AB560CFDA893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2:17:00.914" v="20" actId="20577"/>
        <pc:sldMkLst>
          <pc:docMk/>
          <pc:sldMk cId="2191054181" sldId="294"/>
        </pc:sldMkLst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2:17:00.914" v="20" actId="20577"/>
          <ac:spMkLst>
            <pc:docMk/>
            <pc:sldMk cId="2191054181" sldId="294"/>
            <ac:spMk id="7" creationId="{7BD44452-7C72-4FA7-9A99-46C9EAD07A6C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2:17:18.164" v="21" actId="20577"/>
        <pc:sldMkLst>
          <pc:docMk/>
          <pc:sldMk cId="2216077087" sldId="295"/>
        </pc:sldMkLst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2:17:18.164" v="21" actId="20577"/>
          <ac:spMkLst>
            <pc:docMk/>
            <pc:sldMk cId="2216077087" sldId="295"/>
            <ac:spMk id="7" creationId="{59146E12-9E00-4BC7-8142-066A61FE8BE0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1:34:48.109" v="13" actId="14100"/>
        <pc:sldMkLst>
          <pc:docMk/>
          <pc:sldMk cId="379139385" sldId="296"/>
        </pc:sldMkLst>
        <pc:picChg chg="mod">
          <ac:chgData name="Steissberg, Honnalore B CTR USARMY CEERD-EL (USA)" userId="S::honnalore.b.steissberg@usace.army.mil::762bc457-cf60-4a33-9012-c319a6dda7df" providerId="AD" clId="Web-{FB9911DE-702A-4614-8C42-FF84F1763D00}" dt="2022-08-14T01:34:48.109" v="13" actId="14100"/>
          <ac:picMkLst>
            <pc:docMk/>
            <pc:sldMk cId="379139385" sldId="296"/>
            <ac:picMk id="12" creationId="{FE2B3237-3860-483D-8B60-474EA5CC2222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2:17:54.633" v="22" actId="1076"/>
        <pc:sldMkLst>
          <pc:docMk/>
          <pc:sldMk cId="1065761240" sldId="297"/>
        </pc:sldMkLst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2:14:36.098" v="14" actId="1076"/>
          <ac:spMkLst>
            <pc:docMk/>
            <pc:sldMk cId="1065761240" sldId="297"/>
            <ac:spMk id="2" creationId="{00000000-0000-0000-0000-000000000000}"/>
          </ac:spMkLst>
        </pc:spChg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2:15:38.473" v="18" actId="1076"/>
          <ac:spMkLst>
            <pc:docMk/>
            <pc:sldMk cId="1065761240" sldId="297"/>
            <ac:spMk id="9" creationId="{F9E8B370-5B6C-42CF-9413-C6FE348BDCB1}"/>
          </ac:spMkLst>
        </pc:spChg>
        <pc:picChg chg="mod">
          <ac:chgData name="Steissberg, Honnalore B CTR USARMY CEERD-EL (USA)" userId="S::honnalore.b.steissberg@usace.army.mil::762bc457-cf60-4a33-9012-c319a6dda7df" providerId="AD" clId="Web-{FB9911DE-702A-4614-8C42-FF84F1763D00}" dt="2022-08-14T02:17:54.633" v="22" actId="1076"/>
          <ac:picMkLst>
            <pc:docMk/>
            <pc:sldMk cId="1065761240" sldId="297"/>
            <ac:picMk id="10" creationId="{EB9BB96C-97A1-4D7B-A98D-B3DEC7EDECF5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1:33:51.497" v="11" actId="20577"/>
        <pc:sldMkLst>
          <pc:docMk/>
          <pc:sldMk cId="3670425745" sldId="299"/>
        </pc:sldMkLst>
        <pc:spChg chg="mod">
          <ac:chgData name="Steissberg, Honnalore B CTR USARMY CEERD-EL (USA)" userId="S::honnalore.b.steissberg@usace.army.mil::762bc457-cf60-4a33-9012-c319a6dda7df" providerId="AD" clId="Web-{FB9911DE-702A-4614-8C42-FF84F1763D00}" dt="2022-08-14T01:33:51.497" v="11" actId="20577"/>
          <ac:spMkLst>
            <pc:docMk/>
            <pc:sldMk cId="3670425745" sldId="299"/>
            <ac:spMk id="7" creationId="{C287A319-7E13-4DCF-AC82-B8825EF50AE0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1:33:08.647" v="2" actId="1076"/>
        <pc:sldMkLst>
          <pc:docMk/>
          <pc:sldMk cId="1263964653" sldId="304"/>
        </pc:sldMkLst>
        <pc:picChg chg="mod">
          <ac:chgData name="Steissberg, Honnalore B CTR USARMY CEERD-EL (USA)" userId="S::honnalore.b.steissberg@usace.army.mil::762bc457-cf60-4a33-9012-c319a6dda7df" providerId="AD" clId="Web-{FB9911DE-702A-4614-8C42-FF84F1763D00}" dt="2022-08-14T01:33:08.647" v="2" actId="1076"/>
          <ac:picMkLst>
            <pc:docMk/>
            <pc:sldMk cId="1263964653" sldId="304"/>
            <ac:picMk id="11" creationId="{23FA1A0B-6EB2-4282-B4C8-5934B46FB2D1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FB9911DE-702A-4614-8C42-FF84F1763D00}" dt="2022-08-14T02:15:37.395" v="17" actId="1076"/>
        <pc:sldMkLst>
          <pc:docMk/>
          <pc:sldMk cId="528540933" sldId="308"/>
        </pc:sldMkLst>
        <pc:graphicFrameChg chg="mod">
          <ac:chgData name="Steissberg, Honnalore B CTR USARMY CEERD-EL (USA)" userId="S::honnalore.b.steissberg@usace.army.mil::762bc457-cf60-4a33-9012-c319a6dda7df" providerId="AD" clId="Web-{FB9911DE-702A-4614-8C42-FF84F1763D00}" dt="2022-08-14T02:15:37.395" v="17" actId="1076"/>
          <ac:graphicFrameMkLst>
            <pc:docMk/>
            <pc:sldMk cId="528540933" sldId="308"/>
            <ac:graphicFrameMk id="7" creationId="{D9E862E1-9FB8-445D-8DED-21936877FBD9}"/>
          </ac:graphicFrameMkLst>
        </pc:graphicFrameChg>
      </pc:sldChg>
    </pc:docChg>
  </pc:docChgLst>
  <pc:docChgLst>
    <pc:chgData name="Steissberg, Todd E CIV USARMY CEERD-EL (USA)" userId="S::todd.e.steissberg@usace.army.mil::7f67b811-0eb4-4751-9e4a-fa9f270e94fa" providerId="AD" clId="Web-{83216A34-093B-42CE-9E6C-842CF73AD0D8}"/>
    <pc:docChg chg="modSld">
      <pc:chgData name="Steissberg, Todd E CIV USARMY CEERD-EL (USA)" userId="S::todd.e.steissberg@usace.army.mil::7f67b811-0eb4-4751-9e4a-fa9f270e94fa" providerId="AD" clId="Web-{83216A34-093B-42CE-9E6C-842CF73AD0D8}" dt="2022-08-15T00:08:44.980" v="26" actId="1076"/>
      <pc:docMkLst>
        <pc:docMk/>
      </pc:docMkLst>
      <pc:sldChg chg="modSp">
        <pc:chgData name="Steissberg, Todd E CIV USARMY CEERD-EL (USA)" userId="S::todd.e.steissberg@usace.army.mil::7f67b811-0eb4-4751-9e4a-fa9f270e94fa" providerId="AD" clId="Web-{83216A34-093B-42CE-9E6C-842CF73AD0D8}" dt="2022-08-15T00:06:45.255" v="11" actId="1076"/>
        <pc:sldMkLst>
          <pc:docMk/>
          <pc:sldMk cId="1295472067" sldId="292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6:25.598" v="9" actId="14100"/>
          <ac:spMkLst>
            <pc:docMk/>
            <pc:sldMk cId="1295472067" sldId="292"/>
            <ac:spMk id="9" creationId="{BDEC5782-1315-44D1-A928-E921F4311582}"/>
          </ac:spMkLst>
        </pc:spChg>
        <pc:spChg chg="mod">
          <ac:chgData name="Steissberg, Todd E CIV USARMY CEERD-EL (USA)" userId="S::todd.e.steissberg@usace.army.mil::7f67b811-0eb4-4751-9e4a-fa9f270e94fa" providerId="AD" clId="Web-{83216A34-093B-42CE-9E6C-842CF73AD0D8}" dt="2022-08-15T00:06:45.255" v="11" actId="1076"/>
          <ac:spMkLst>
            <pc:docMk/>
            <pc:sldMk cId="1295472067" sldId="292"/>
            <ac:spMk id="11" creationId="{58CF2E05-1FF3-4C7E-ADFE-CE8D6FE2954C}"/>
          </ac:spMkLst>
        </pc:spChg>
        <pc:picChg chg="mod">
          <ac:chgData name="Steissberg, Todd E CIV USARMY CEERD-EL (USA)" userId="S::todd.e.steissberg@usace.army.mil::7f67b811-0eb4-4751-9e4a-fa9f270e94fa" providerId="AD" clId="Web-{83216A34-093B-42CE-9E6C-842CF73AD0D8}" dt="2022-08-15T00:06:33.770" v="10" actId="1076"/>
          <ac:picMkLst>
            <pc:docMk/>
            <pc:sldMk cId="1295472067" sldId="292"/>
            <ac:picMk id="13" creationId="{A2D9564A-9E13-4E34-87E1-A850D11C8F40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6:52.130" v="12" actId="1076"/>
        <pc:sldMkLst>
          <pc:docMk/>
          <pc:sldMk cId="3301502811" sldId="293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6:52.130" v="12" actId="1076"/>
          <ac:spMkLst>
            <pc:docMk/>
            <pc:sldMk cId="3301502811" sldId="293"/>
            <ac:spMk id="10" creationId="{014496CB-1887-4CE1-9C2D-AB560CFDA893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7:26.350" v="14" actId="14100"/>
        <pc:sldMkLst>
          <pc:docMk/>
          <pc:sldMk cId="2191054181" sldId="294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7:26.350" v="14" actId="14100"/>
          <ac:spMkLst>
            <pc:docMk/>
            <pc:sldMk cId="2191054181" sldId="294"/>
            <ac:spMk id="7" creationId="{7BD44452-7C72-4FA7-9A99-46C9EAD07A6C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7:48.256" v="16" actId="14100"/>
        <pc:sldMkLst>
          <pc:docMk/>
          <pc:sldMk cId="2216077087" sldId="295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7:48.256" v="16" actId="14100"/>
          <ac:spMkLst>
            <pc:docMk/>
            <pc:sldMk cId="2216077087" sldId="295"/>
            <ac:spMk id="7" creationId="{59146E12-9E00-4BC7-8142-066A61FE8BE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8:02.866" v="17" actId="14100"/>
        <pc:sldMkLst>
          <pc:docMk/>
          <pc:sldMk cId="379139385" sldId="296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8:02.866" v="17" actId="14100"/>
          <ac:spMkLst>
            <pc:docMk/>
            <pc:sldMk cId="379139385" sldId="296"/>
            <ac:spMk id="11" creationId="{83313112-AB4A-419E-88F2-A9A64F538D4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8:44.980" v="26" actId="1076"/>
        <pc:sldMkLst>
          <pc:docMk/>
          <pc:sldMk cId="2791047111" sldId="298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8:44.887" v="25" actId="1076"/>
          <ac:spMkLst>
            <pc:docMk/>
            <pc:sldMk cId="2791047111" sldId="298"/>
            <ac:spMk id="10" creationId="{DC5A3940-3C89-45CA-885C-43FB264CCA19}"/>
          </ac:spMkLst>
        </pc:spChg>
        <pc:spChg chg="mod">
          <ac:chgData name="Steissberg, Todd E CIV USARMY CEERD-EL (USA)" userId="S::todd.e.steissberg@usace.army.mil::7f67b811-0eb4-4751-9e4a-fa9f270e94fa" providerId="AD" clId="Web-{83216A34-093B-42CE-9E6C-842CF73AD0D8}" dt="2022-08-15T00:08:36.902" v="24" actId="1076"/>
          <ac:spMkLst>
            <pc:docMk/>
            <pc:sldMk cId="2791047111" sldId="298"/>
            <ac:spMk id="13" creationId="{DFF3B113-B41E-45F0-9415-89121D678ACB}"/>
          </ac:spMkLst>
        </pc:spChg>
        <pc:picChg chg="mod">
          <ac:chgData name="Steissberg, Todd E CIV USARMY CEERD-EL (USA)" userId="S::todd.e.steissberg@usace.army.mil::7f67b811-0eb4-4751-9e4a-fa9f270e94fa" providerId="AD" clId="Web-{83216A34-093B-42CE-9E6C-842CF73AD0D8}" dt="2022-08-15T00:08:44.980" v="26" actId="1076"/>
          <ac:picMkLst>
            <pc:docMk/>
            <pc:sldMk cId="2791047111" sldId="298"/>
            <ac:picMk id="15" creationId="{2510A274-A1A7-40F0-819F-6377BBA57991}"/>
          </ac:picMkLst>
        </pc:picChg>
        <pc:picChg chg="mod">
          <ac:chgData name="Steissberg, Todd E CIV USARMY CEERD-EL (USA)" userId="S::todd.e.steissberg@usace.army.mil::7f67b811-0eb4-4751-9e4a-fa9f270e94fa" providerId="AD" clId="Web-{83216A34-093B-42CE-9E6C-842CF73AD0D8}" dt="2022-08-15T00:08:31.464" v="21" actId="1076"/>
          <ac:picMkLst>
            <pc:docMk/>
            <pc:sldMk cId="2791047111" sldId="298"/>
            <ac:picMk id="16" creationId="{7C049E29-992B-4857-A31B-E23A468C15D7}"/>
          </ac:picMkLst>
        </pc:picChg>
        <pc:picChg chg="mod">
          <ac:chgData name="Steissberg, Todd E CIV USARMY CEERD-EL (USA)" userId="S::todd.e.steissberg@usace.army.mil::7f67b811-0eb4-4751-9e4a-fa9f270e94fa" providerId="AD" clId="Web-{83216A34-093B-42CE-9E6C-842CF73AD0D8}" dt="2022-08-15T00:08:31.511" v="22" actId="1076"/>
          <ac:picMkLst>
            <pc:docMk/>
            <pc:sldMk cId="2791047111" sldId="298"/>
            <ac:picMk id="18" creationId="{EA64FF9B-7F81-4E25-B6AC-3C79E0CDA71D}"/>
          </ac:picMkLst>
        </pc:picChg>
        <pc:picChg chg="mod">
          <ac:chgData name="Steissberg, Todd E CIV USARMY CEERD-EL (USA)" userId="S::todd.e.steissberg@usace.army.mil::7f67b811-0eb4-4751-9e4a-fa9f270e94fa" providerId="AD" clId="Web-{83216A34-093B-42CE-9E6C-842CF73AD0D8}" dt="2022-08-15T00:08:31.558" v="23" actId="1076"/>
          <ac:picMkLst>
            <pc:docMk/>
            <pc:sldMk cId="2791047111" sldId="298"/>
            <ac:picMk id="20" creationId="{1DC42F66-E83C-4A4A-BE0E-51A4B1623D90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83216A34-093B-42CE-9E6C-842CF73AD0D8}" dt="2022-08-15T00:04:30.252" v="1"/>
        <pc:sldMkLst>
          <pc:docMk/>
          <pc:sldMk cId="3200747231" sldId="303"/>
        </pc:sldMkLst>
        <pc:spChg chg="mod">
          <ac:chgData name="Steissberg, Todd E CIV USARMY CEERD-EL (USA)" userId="S::todd.e.steissberg@usace.army.mil::7f67b811-0eb4-4751-9e4a-fa9f270e94fa" providerId="AD" clId="Web-{83216A34-093B-42CE-9E6C-842CF73AD0D8}" dt="2022-08-15T00:04:30.252" v="1"/>
          <ac:spMkLst>
            <pc:docMk/>
            <pc:sldMk cId="3200747231" sldId="303"/>
            <ac:spMk id="11" creationId="{1AF0955B-6ACB-4B6D-9590-116610271B8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8/14/2022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8/14/2022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Isaac </a:t>
            </a:r>
            <a:r>
              <a:rPr lang="en-US" sz="1800" dirty="0" err="1">
                <a:solidFill>
                  <a:schemeClr val="bg1"/>
                </a:solidFill>
              </a:rPr>
              <a:t>Mudge</a:t>
            </a:r>
            <a:r>
              <a:rPr lang="en-US" sz="1800" dirty="0">
                <a:solidFill>
                  <a:schemeClr val="bg1"/>
                </a:solidFill>
              </a:rPr>
              <a:t>, MS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Corps of Engineers, New Orleans District</a:t>
            </a:r>
          </a:p>
          <a:p>
            <a:r>
              <a:rPr lang="en-US" sz="1800" dirty="0">
                <a:solidFill>
                  <a:schemeClr val="bg1"/>
                </a:solidFill>
              </a:rPr>
              <a:t>and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August 16 - 18, 2022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CE-QUAL-W2 MODEL SETUP II</a:t>
            </a:r>
            <a:br>
              <a:rPr lang="en-US" sz="2400" dirty="0"/>
            </a:br>
            <a:r>
              <a:rPr lang="en-US" sz="2000" dirty="0"/>
              <a:t>Control File</a:t>
            </a:r>
            <a:endParaRPr lang="en-US" sz="2400" dirty="0"/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Fixed-Width (*.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npt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) File Version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1940A-E9F6-47B9-874C-B1D2099A3AC3}"/>
              </a:ext>
            </a:extLst>
          </p:cNvPr>
          <p:cNvSpPr txBox="1"/>
          <p:nvPr/>
        </p:nvSpPr>
        <p:spPr>
          <a:xfrm>
            <a:off x="587134" y="1145452"/>
            <a:ext cx="6158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Setting which WQ constituents are computed in the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FA1A0B-6EB2-4282-B4C8-5934B46FB2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61533"/>
          <a:stretch/>
        </p:blipFill>
        <p:spPr>
          <a:xfrm>
            <a:off x="7136421" y="521468"/>
            <a:ext cx="2794925" cy="571409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3964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47" y="224918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4.5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287A319-7E13-4DCF-AC82-B8825EF50AE0}"/>
              </a:ext>
            </a:extLst>
          </p:cNvPr>
          <p:cNvSpPr txBox="1">
            <a:spLocks/>
          </p:cNvSpPr>
          <p:nvPr/>
        </p:nvSpPr>
        <p:spPr>
          <a:xfrm>
            <a:off x="406399" y="1031369"/>
            <a:ext cx="11176000" cy="71029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The most up-to-date user interface is an </a:t>
            </a:r>
            <a:r>
              <a:rPr kumimoji="0" lang="en-US" sz="28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</a:t>
            </a:r>
            <a:r>
              <a:rPr kumimoji="0" lang="en-US" sz="2800" i="0" u="sng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xslm</a:t>
            </a:r>
            <a:r>
              <a:rPr kumimoji="0" lang="en-US" sz="28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file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lang="en-US" dirty="0"/>
              <a:t>(m=macro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). </a:t>
            </a:r>
            <a:r>
              <a:rPr lang="en-US" dirty="0"/>
              <a:t>T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he macro converts the excel into an </a:t>
            </a:r>
            <a:r>
              <a:rPr kumimoji="0" lang="en-US" sz="28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.csv file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which is readable by the model.</a:t>
            </a:r>
            <a:endParaRPr lang="en-US" sz="2800" i="0" u="none" strike="noStrike" kern="1200" cap="none" spc="0" normalizeH="0" baseline="0" noProof="0" dirty="0">
              <a:ln>
                <a:noFill/>
              </a:ln>
              <a:effectLst/>
              <a:highlight>
                <a:srgbClr val="FFFF00"/>
              </a:highlight>
              <a:uLnTx/>
              <a:uFillTx/>
              <a:cs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85AC65-1FC5-4DA5-AA25-ECF30D31A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750" y="1820411"/>
            <a:ext cx="9260499" cy="43428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042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4.5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D23A23-95EC-4192-9C43-630B122854B5}"/>
              </a:ext>
            </a:extLst>
          </p:cNvPr>
          <p:cNvSpPr txBox="1"/>
          <p:nvPr/>
        </p:nvSpPr>
        <p:spPr>
          <a:xfrm>
            <a:off x="406399" y="1010959"/>
            <a:ext cx="11598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*.</a:t>
            </a:r>
            <a:r>
              <a:rPr lang="en-US" sz="2000" dirty="0" err="1">
                <a:solidFill>
                  <a:prstClr val="black"/>
                </a:solidFill>
                <a:latin typeface="+mn-lt"/>
                <a:ea typeface="+mn-ea"/>
              </a:rPr>
              <a:t>xlsm</a:t>
            </a: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 control file interface for the .csv control file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Orientation changed from .</a:t>
            </a:r>
            <a:r>
              <a:rPr lang="en-US" sz="2000" dirty="0" err="1">
                <a:solidFill>
                  <a:prstClr val="black"/>
                </a:solidFill>
              </a:rPr>
              <a:t>npt</a:t>
            </a:r>
            <a:r>
              <a:rPr lang="en-US" sz="2000" dirty="0">
                <a:solidFill>
                  <a:prstClr val="black"/>
                </a:solidFill>
              </a:rPr>
              <a:t>: Parameters now sorted by row; waterbody/branch by columns.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D1FE07-581B-41BC-87C3-F547049C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457" y="1913815"/>
            <a:ext cx="9029086" cy="414292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9278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4.5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9BB6C-5EF9-4DC7-99B7-6F109515300A}"/>
              </a:ext>
            </a:extLst>
          </p:cNvPr>
          <p:cNvSpPr txBox="1"/>
          <p:nvPr/>
        </p:nvSpPr>
        <p:spPr>
          <a:xfrm>
            <a:off x="406400" y="1041904"/>
            <a:ext cx="1117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j-ea"/>
                <a:cs typeface="+mj-cs"/>
              </a:rPr>
              <a:t>Both </a:t>
            </a:r>
            <a:r>
              <a:rPr lang="en-US" sz="2000" dirty="0">
                <a:solidFill>
                  <a:prstClr val="black"/>
                </a:solidFill>
                <a:ea typeface="+mj-ea"/>
                <a:cs typeface="+mj-cs"/>
              </a:rPr>
              <a:t>methods read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j-ea"/>
                <a:cs typeface="+mj-cs"/>
              </a:rPr>
              <a:t>the same .csv file, but notepad will show number of empty rows read in.</a:t>
            </a:r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371D0A-FD8F-47D6-A49B-984422887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997" y="1781865"/>
            <a:ext cx="7472006" cy="443650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3421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4.5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5A3940-3C89-45CA-885C-43FB264CCA19}"/>
              </a:ext>
            </a:extLst>
          </p:cNvPr>
          <p:cNvSpPr txBox="1"/>
          <p:nvPr/>
        </p:nvSpPr>
        <p:spPr>
          <a:xfrm>
            <a:off x="406881" y="1361403"/>
            <a:ext cx="4989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File explorer: where all external file inputs live for a model, including the control file: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F3B113-B41E-45F0-9415-89121D678ACB}"/>
              </a:ext>
            </a:extLst>
          </p:cNvPr>
          <p:cNvSpPr txBox="1"/>
          <p:nvPr/>
        </p:nvSpPr>
        <p:spPr>
          <a:xfrm>
            <a:off x="5853769" y="1006862"/>
            <a:ext cx="6076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Fortran code: assigns CON a file number, checks the name of variable CONFN, and then reads in file number 10 in specific patterns based on whether in .</a:t>
            </a:r>
            <a:r>
              <a:rPr lang="en-US" sz="2000" dirty="0" err="1">
                <a:solidFill>
                  <a:prstClr val="black"/>
                </a:solidFill>
                <a:latin typeface="+mn-lt"/>
                <a:ea typeface="+mn-ea"/>
              </a:rPr>
              <a:t>npt</a:t>
            </a: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 or .csv file format.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10A274-A1A7-40F0-819F-6377BBA57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81" y="2734942"/>
            <a:ext cx="5439782" cy="276165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049E29-992B-4857-A31B-E23A468C1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674" y="2417606"/>
            <a:ext cx="2028825" cy="2216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A64FF9B-7F81-4E25-B6AC-3C79E0CDA7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903"/>
          <a:stretch/>
        </p:blipFill>
        <p:spPr>
          <a:xfrm>
            <a:off x="5955674" y="2734942"/>
            <a:ext cx="5885840" cy="14622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DC42F66-E83C-4A4A-BE0E-51A4B1623D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047"/>
          <a:stretch/>
        </p:blipFill>
        <p:spPr>
          <a:xfrm>
            <a:off x="5955674" y="4323452"/>
            <a:ext cx="5885840" cy="182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47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Cards: How they appear in the 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xlsm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– 80 Cards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177D2C6-8BF1-4380-949B-075A1FA51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665323"/>
              </p:ext>
            </p:extLst>
          </p:nvPr>
        </p:nvGraphicFramePr>
        <p:xfrm>
          <a:off x="878048" y="1033694"/>
          <a:ext cx="10435904" cy="509496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23627">
                  <a:extLst>
                    <a:ext uri="{9D8B030D-6E8A-4147-A177-3AD203B41FA5}">
                      <a16:colId xmlns:a16="http://schemas.microsoft.com/office/drawing/2014/main" val="2858899135"/>
                    </a:ext>
                  </a:extLst>
                </a:gridCol>
                <a:gridCol w="1766650">
                  <a:extLst>
                    <a:ext uri="{9D8B030D-6E8A-4147-A177-3AD203B41FA5}">
                      <a16:colId xmlns:a16="http://schemas.microsoft.com/office/drawing/2014/main" val="1869078697"/>
                    </a:ext>
                  </a:extLst>
                </a:gridCol>
                <a:gridCol w="245988">
                  <a:extLst>
                    <a:ext uri="{9D8B030D-6E8A-4147-A177-3AD203B41FA5}">
                      <a16:colId xmlns:a16="http://schemas.microsoft.com/office/drawing/2014/main" val="3873952062"/>
                    </a:ext>
                  </a:extLst>
                </a:gridCol>
                <a:gridCol w="1990277">
                  <a:extLst>
                    <a:ext uri="{9D8B030D-6E8A-4147-A177-3AD203B41FA5}">
                      <a16:colId xmlns:a16="http://schemas.microsoft.com/office/drawing/2014/main" val="1254789394"/>
                    </a:ext>
                  </a:extLst>
                </a:gridCol>
                <a:gridCol w="301895">
                  <a:extLst>
                    <a:ext uri="{9D8B030D-6E8A-4147-A177-3AD203B41FA5}">
                      <a16:colId xmlns:a16="http://schemas.microsoft.com/office/drawing/2014/main" val="4020365117"/>
                    </a:ext>
                  </a:extLst>
                </a:gridCol>
                <a:gridCol w="2526980">
                  <a:extLst>
                    <a:ext uri="{9D8B030D-6E8A-4147-A177-3AD203B41FA5}">
                      <a16:colId xmlns:a16="http://schemas.microsoft.com/office/drawing/2014/main" val="1010045212"/>
                    </a:ext>
                  </a:extLst>
                </a:gridCol>
                <a:gridCol w="279533">
                  <a:extLst>
                    <a:ext uri="{9D8B030D-6E8A-4147-A177-3AD203B41FA5}">
                      <a16:colId xmlns:a16="http://schemas.microsoft.com/office/drawing/2014/main" val="3270413099"/>
                    </a:ext>
                  </a:extLst>
                </a:gridCol>
                <a:gridCol w="3100954">
                  <a:extLst>
                    <a:ext uri="{9D8B030D-6E8A-4147-A177-3AD203B41FA5}">
                      <a16:colId xmlns:a16="http://schemas.microsoft.com/office/drawing/2014/main" val="3201895224"/>
                    </a:ext>
                  </a:extLst>
                </a:gridCol>
              </a:tblGrid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61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0946552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 and P Mass Balance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56370334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Iron Constituents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Epiphyton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0014304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Spillways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8775612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Constituent Computations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Macrophytes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395087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Atmospheric Deposition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Macrophyte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18038738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66674777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2025381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Trib Placement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Concentration State Variables Flux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Organic Matter Stoichiometry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20137908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</a:t>
                      </a:r>
                      <a:r>
                        <a:rPr lang="en-US" sz="1400" u="none" strike="noStrike" dirty="0" err="1">
                          <a:effectLst/>
                        </a:rPr>
                        <a:t>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Turbidity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06015189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Algal Extinction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CBOD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8720196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49199574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14444350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Generic Constituent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14515096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4135368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SOD Demand Zero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42418674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23733332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58686939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5664455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20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40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80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57251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260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9E862E1-9FB8-445D-8DED-21936877FB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7939031"/>
              </p:ext>
            </p:extLst>
          </p:nvPr>
        </p:nvGraphicFramePr>
        <p:xfrm>
          <a:off x="3212509" y="557811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22421" y="1441202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B835E1-8FB9-4848-AFA2-316A1B5D7CD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2733" y="1744198"/>
            <a:ext cx="5876553" cy="25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4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A5D695C-EC05-4B7E-AAC6-726D2E5EC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213906"/>
              </p:ext>
            </p:extLst>
          </p:nvPr>
        </p:nvGraphicFramePr>
        <p:xfrm>
          <a:off x="310764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995383" y="521211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53EFFDF-B621-4F79-9BCD-006293F7EC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54191" y="4261412"/>
            <a:ext cx="6149788" cy="22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4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24150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18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E042364-DD19-4864-863F-C38F8C51CC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5659658"/>
              </p:ext>
            </p:extLst>
          </p:nvPr>
        </p:nvGraphicFramePr>
        <p:xfrm>
          <a:off x="3151343" y="506297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418164" y="1549077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21193C-D843-467C-A10F-BF15B19A93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91743" y="2395351"/>
            <a:ext cx="5620824" cy="25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9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4E15265-FA1B-4221-B067-1B4F081DB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549689"/>
              </p:ext>
            </p:extLst>
          </p:nvPr>
        </p:nvGraphicFramePr>
        <p:xfrm>
          <a:off x="3353436" y="461228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F679728-C43D-49E6-B9A9-68E3B53894B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0122" y="3010790"/>
            <a:ext cx="5747656" cy="3392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66543" y="1692872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77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771" y="225179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What is the control file?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AF0955B-6ACB-4B6D-9590-116610271B87}"/>
              </a:ext>
            </a:extLst>
          </p:cNvPr>
          <p:cNvSpPr txBox="1">
            <a:spLocks/>
          </p:cNvSpPr>
          <p:nvPr/>
        </p:nvSpPr>
        <p:spPr>
          <a:xfrm>
            <a:off x="300771" y="1031630"/>
            <a:ext cx="11480006" cy="12615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The control file is a central file that holds most model parameters.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Information is separated into 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cards</a:t>
            </a:r>
            <a:r>
              <a:rPr lang="en-US" sz="1800" dirty="0">
                <a:solidFill>
                  <a:sysClr val="windowText" lastClr="000000"/>
                </a:solidFill>
              </a:rPr>
              <a:t>. (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Punch cards were originally used to input data into computers.)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</a:p>
        </p:txBody>
      </p:sp>
      <p:pic>
        <p:nvPicPr>
          <p:cNvPr id="13" name="Picture 12" descr="A picture containing indoor, cabinet, floor, kitchen&#10;&#10;Description automatically generated">
            <a:extLst>
              <a:ext uri="{FF2B5EF4-FFF2-40B4-BE49-F238E27FC236}">
                <a16:creationId xmlns:a16="http://schemas.microsoft.com/office/drawing/2014/main" id="{6BE0C91C-E3B6-4AC2-A38E-EE0D184A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074" y="1931022"/>
            <a:ext cx="6364942" cy="4235317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00747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37029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20</a:t>
            </a:fld>
            <a:endParaRPr lang="en-US"/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258320ED-6E0D-42E6-A88B-E572998827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768768"/>
              </p:ext>
            </p:extLst>
          </p:nvPr>
        </p:nvGraphicFramePr>
        <p:xfrm>
          <a:off x="3480957" y="519174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970132" y="2275021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2AC6A0-501A-4046-BE63-83F91A9F90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0688" b="-13976"/>
          <a:stretch/>
        </p:blipFill>
        <p:spPr>
          <a:xfrm>
            <a:off x="6096000" y="2704897"/>
            <a:ext cx="4756558" cy="23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00393D-38B1-47B3-91EA-BCB47A9EE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418745"/>
              </p:ext>
            </p:extLst>
          </p:nvPr>
        </p:nvGraphicFramePr>
        <p:xfrm>
          <a:off x="319153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814156" y="1604845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80E2B6-8692-442D-8856-A9CCEDEC89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15079"/>
          <a:stretch/>
        </p:blipFill>
        <p:spPr>
          <a:xfrm>
            <a:off x="5875897" y="2043073"/>
            <a:ext cx="5927413" cy="31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FDF061D-BBC9-41E8-98D3-BEF59FA6A5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502373"/>
              </p:ext>
            </p:extLst>
          </p:nvPr>
        </p:nvGraphicFramePr>
        <p:xfrm>
          <a:off x="3151343" y="493418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Concentration</a:t>
                      </a:r>
                      <a:r>
                        <a:rPr lang="en-US" sz="1400" u="none" strike="noStrike" dirty="0">
                          <a:effectLst/>
                        </a:rPr>
                        <a:t>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42663" y="5302855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0358E52-0B2E-430C-B36E-8AEF9CA726C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7456" y="4499860"/>
            <a:ext cx="5559629" cy="32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9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BE90215-441B-4C19-95F4-7C5C898FC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812996"/>
              </p:ext>
            </p:extLst>
          </p:nvPr>
        </p:nvGraphicFramePr>
        <p:xfrm>
          <a:off x="3353436" y="461228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00718" y="1416036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068A2AB-B489-49F7-9CEA-FC5105A5593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74296" y="1856051"/>
            <a:ext cx="5747657" cy="3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1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37029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3F1593A-097A-41A4-94F4-8E1D12C4E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179647"/>
              </p:ext>
            </p:extLst>
          </p:nvPr>
        </p:nvGraphicFramePr>
        <p:xfrm>
          <a:off x="3480957" y="519174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22421" y="443938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CBF6DB8-E017-4A01-BAF9-4833775602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25027" y="4011434"/>
            <a:ext cx="5847127" cy="1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0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C55B6CD-01A7-4955-94BF-7F5EB426E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632035"/>
              </p:ext>
            </p:extLst>
          </p:nvPr>
        </p:nvGraphicFramePr>
        <p:xfrm>
          <a:off x="310764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814156" y="548055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73D85CD-81A6-4751-A831-6FFC7A47A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809" b="7807"/>
          <a:stretch/>
        </p:blipFill>
        <p:spPr>
          <a:xfrm>
            <a:off x="5846536" y="4717637"/>
            <a:ext cx="5972963" cy="31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1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B219522-4661-4B49-AE4D-D0CF1449F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244393"/>
              </p:ext>
            </p:extLst>
          </p:nvPr>
        </p:nvGraphicFramePr>
        <p:xfrm>
          <a:off x="3151343" y="493418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560776" y="177947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BCBB03A1-AC15-46E5-85B7-4B5ED7FA386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2216" y="2035471"/>
            <a:ext cx="5650110" cy="18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9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DC48056-3ABA-4C8A-AE1C-FA924731F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369333"/>
              </p:ext>
            </p:extLst>
          </p:nvPr>
        </p:nvGraphicFramePr>
        <p:xfrm>
          <a:off x="3353436" y="448349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72754" y="3590586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FF249DB-A24D-407D-A67D-3BE3D15F21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2402" y="3076610"/>
            <a:ext cx="5677686" cy="32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7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28</a:t>
            </a:fld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77F5B65-DE58-46E8-892B-E09FDDB74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185201"/>
              </p:ext>
            </p:extLst>
          </p:nvPr>
        </p:nvGraphicFramePr>
        <p:xfrm>
          <a:off x="3639638" y="518889"/>
          <a:ext cx="2437925" cy="566044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446432827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263873275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45980425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1913279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8547249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8113535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444335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837816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329269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7987233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19246296"/>
                  </a:ext>
                </a:extLst>
              </a:tr>
              <a:tr h="25213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9143249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7641724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4909737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2746827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8124533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7936214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87724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2756353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283111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551213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625092" y="604737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6C611E9-7320-449A-A02D-B817B72E83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55531" y="4699206"/>
            <a:ext cx="5744800" cy="2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66F85E5-1333-4BB1-B326-ED2CEC66B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781701"/>
              </p:ext>
            </p:extLst>
          </p:nvPr>
        </p:nvGraphicFramePr>
        <p:xfrm>
          <a:off x="3166369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004307" y="42829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459D63B-3982-4EA6-9C7D-4F0064700D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292" b="-3801"/>
          <a:stretch/>
        </p:blipFill>
        <p:spPr>
          <a:xfrm>
            <a:off x="5835278" y="575659"/>
            <a:ext cx="5976421" cy="36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2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Cards: How they appear in the manual – 128 Cards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0A3ED3-D1C1-4EE9-BE18-7E33FE50E3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66" y="942991"/>
            <a:ext cx="2188029" cy="42885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99A35B-D376-4E69-8EF9-74E1E09E90F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368" y="935664"/>
            <a:ext cx="2057395" cy="53447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B14248-A7F2-4AD4-81CC-3A7F4FBE079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763" y="946150"/>
            <a:ext cx="2565495" cy="53447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07E0F84-8779-4B1C-AF44-1BC9B353AA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324" y="946151"/>
            <a:ext cx="2165812" cy="53447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5A4649-E042-47D5-A8C2-126EDF33893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136" y="946962"/>
            <a:ext cx="2473584" cy="534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74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6D38B1A-BC43-4C3B-AEA6-816CD7706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525435"/>
              </p:ext>
            </p:extLst>
          </p:nvPr>
        </p:nvGraphicFramePr>
        <p:xfrm>
          <a:off x="3151343" y="480539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42663" y="478454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F305E5E-86D1-4A1E-9C73-9864F5565F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2897" y="3873843"/>
            <a:ext cx="5554736" cy="18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2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05644EF-B9D3-4C57-8EE2-D1D27AE3D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49475"/>
              </p:ext>
            </p:extLst>
          </p:nvPr>
        </p:nvGraphicFramePr>
        <p:xfrm>
          <a:off x="3353436" y="448349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34274" y="498315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A1A41F8-FF9D-473B-8B90-340BB9246F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4156"/>
          <a:stretch/>
        </p:blipFill>
        <p:spPr>
          <a:xfrm>
            <a:off x="6142402" y="4067645"/>
            <a:ext cx="5719631" cy="55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5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Model Setup: Control File - 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7" name="Picture 6" descr="A picture containing grass, train, sky, water&#10;&#10;Description automatically generated">
            <a:extLst>
              <a:ext uri="{FF2B5EF4-FFF2-40B4-BE49-F238E27FC236}">
                <a16:creationId xmlns:a16="http://schemas.microsoft.com/office/drawing/2014/main" id="{E810C90D-7D12-4FA2-B5F2-7E104E6DB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772" y="1005685"/>
            <a:ext cx="4911581" cy="518042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733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What kind of stuff does the control file contain?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DEC5782-1315-44D1-A928-E921F4311582}"/>
              </a:ext>
            </a:extLst>
          </p:cNvPr>
          <p:cNvSpPr txBox="1">
            <a:spLocks/>
          </p:cNvSpPr>
          <p:nvPr/>
        </p:nvSpPr>
        <p:spPr>
          <a:xfrm>
            <a:off x="391139" y="1009459"/>
            <a:ext cx="4802455" cy="5261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Physical dimensions (GRID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NWB – Number of waterbodies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NBR – Number of branches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IMX – Maximum number of segments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KMX – Maximum number of vertical layers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Physical features (INFLOW/OUTFLOW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NTR – Number of tributaries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NST – Number of structures 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NIW – Number of internal weirs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NWD – Number of withdrawals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NGT – Number of gates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NSP – Number of spillways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NPI – Number of pipes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NPU – Number of pumps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What we are modeling? (CONSTITUENTS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NGC – Number of generic constituents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NSS – Number of suspended solids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NAL – Number of algal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NEP – Number of </a:t>
            </a:r>
            <a:r>
              <a:rPr kumimoji="0" lang="en-US" sz="14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epiphyton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NBOD – Number of BOD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NMC – Number of macrophyte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NZP – Number of zooplankton groups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F2E05-1FF3-4C7E-ADFE-CE8D6FE2954C}"/>
              </a:ext>
            </a:extLst>
          </p:cNvPr>
          <p:cNvSpPr txBox="1"/>
          <p:nvPr/>
        </p:nvSpPr>
        <p:spPr>
          <a:xfrm>
            <a:off x="5258646" y="4639950"/>
            <a:ext cx="58568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+mj-lt"/>
                <a:ea typeface="+mn-ea"/>
              </a:rPr>
              <a:t>External References: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Include file names for input and output files</a:t>
            </a:r>
          </a:p>
          <a:p>
            <a:pPr marL="800100" lvl="1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Meteorological input or timeseries output…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Have on/off switches for accessory modules</a:t>
            </a:r>
          </a:p>
          <a:p>
            <a:pPr marL="800100" lvl="1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Fish habitat, sediment-diagenesis</a:t>
            </a:r>
          </a:p>
        </p:txBody>
      </p:sp>
      <p:pic>
        <p:nvPicPr>
          <p:cNvPr id="13" name="Picture 12" descr="A body of water&#10;&#10;Description automatically generated">
            <a:extLst>
              <a:ext uri="{FF2B5EF4-FFF2-40B4-BE49-F238E27FC236}">
                <a16:creationId xmlns:a16="http://schemas.microsoft.com/office/drawing/2014/main" id="{A2D9564A-9E13-4E34-87E1-A850D11C8F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79"/>
          <a:stretch/>
        </p:blipFill>
        <p:spPr>
          <a:xfrm>
            <a:off x="5229313" y="1079339"/>
            <a:ext cx="6195777" cy="336061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5472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Time Series Inputs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0EA322-3A1C-4B87-A5B3-FD1A8D39B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26" y="987403"/>
            <a:ext cx="4429463" cy="52321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CA7EE8-A1C5-4F31-AE88-305CBA15B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975" y="987403"/>
            <a:ext cx="4408162" cy="52321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4496CB-1887-4CE1-9C2D-AB560CFDA893}"/>
              </a:ext>
            </a:extLst>
          </p:cNvPr>
          <p:cNvSpPr txBox="1"/>
          <p:nvPr/>
        </p:nvSpPr>
        <p:spPr>
          <a:xfrm>
            <a:off x="277813" y="1005685"/>
            <a:ext cx="2057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Boundary conditions, meteorological inputs, etc. </a:t>
            </a:r>
          </a:p>
        </p:txBody>
      </p:sp>
    </p:spTree>
    <p:extLst>
      <p:ext uri="{BB962C8B-B14F-4D97-AF65-F5344CB8AC3E}">
        <p14:creationId xmlns:p14="http://schemas.microsoft.com/office/powerpoint/2010/main" val="3301502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Accessory Modules Controlled in w2_con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D44452-7C72-4FA7-9A99-46C9EAD07A6C}"/>
              </a:ext>
            </a:extLst>
          </p:cNvPr>
          <p:cNvSpPr txBox="1">
            <a:spLocks/>
          </p:cNvSpPr>
          <p:nvPr/>
        </p:nvSpPr>
        <p:spPr>
          <a:xfrm>
            <a:off x="370966" y="1231462"/>
            <a:ext cx="11300835" cy="48068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SELECTC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suggests outlet controls based on water temperature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HABITATC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calculates volume of fish habitat based on dissolved oxygen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ENVIRPC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calculates amount of time and volume that reservoir meets certain conditions (i.e</a:t>
            </a:r>
            <a:r>
              <a:rPr lang="en-US" sz="1600" dirty="0"/>
              <a:t>.,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constituent within certain range)</a:t>
            </a:r>
            <a:endParaRPr 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AERATEC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allows user to add oxygen mass to simulate aerator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INITUWL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calculates an initial velocity and normal depth for any non-zero slope waterbody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ORGCC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controls whether carbon is used as the metric for organic matter constituents such as LDOM, RDOM, etc.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SED_DIAG 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controls flux of constituents and temperature between sediment and waterbody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AVERTM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turns algal vertical migration on/off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w2_Algae_Toxin.csv 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– controlled by ON/OFF switch in ACTIVE CONSTITUENT card, ratio of toxin production for different algal types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atm_deposition_wb1.csv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– controlled by ON/OFF switch in ACTIVE CONSTITUENT card, sets atmospheric mass input for various constituents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w2_tecplotbr.csv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– controlled by ON/OFF switch in the CPL PLOT card, controls which branches to output</a:t>
            </a:r>
          </a:p>
        </p:txBody>
      </p:sp>
    </p:spTree>
    <p:extLst>
      <p:ext uri="{BB962C8B-B14F-4D97-AF65-F5344CB8AC3E}">
        <p14:creationId xmlns:p14="http://schemas.microsoft.com/office/powerpoint/2010/main" val="219105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4"/>
            <a:ext cx="11958741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Accessory Modules Controlled by Presence in File Directory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146E12-9E00-4BC7-8142-066A61FE8BE0}"/>
              </a:ext>
            </a:extLst>
          </p:cNvPr>
          <p:cNvSpPr txBox="1">
            <a:spLocks/>
          </p:cNvSpPr>
          <p:nvPr/>
        </p:nvSpPr>
        <p:spPr>
          <a:xfrm>
            <a:off x="522106" y="1266738"/>
            <a:ext cx="11152247" cy="4071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w2_constriction.csv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 – specifies maximum width between segments, affects right-hand-side face – manual part 3, page 316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 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w2_particle.csv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– specifies parameters to compute particle transport – manual part 3, page 456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w2_multiple_WB.npt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– provides details for running simulations with multiple waterbodies – manual part 3, page 467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w2_systdg.npt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 – sets parameters for setting up total dissolved gas modeling – manual part 3, page 345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w2_TDGTarget.csv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 – sets spillway operation parameters that adjust based on TDG target – manual part 3, page 349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w2_lake_river_contour.csv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 – sets parameters for contour plots that vary over time – manual part 3, page 396</a:t>
            </a:r>
            <a:endParaRPr lang="en-US" sz="1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6077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How does a control file look?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313112-AB4A-419E-88F2-A9A64F538D40}"/>
              </a:ext>
            </a:extLst>
          </p:cNvPr>
          <p:cNvSpPr txBox="1">
            <a:spLocks/>
          </p:cNvSpPr>
          <p:nvPr/>
        </p:nvSpPr>
        <p:spPr>
          <a:xfrm>
            <a:off x="381772" y="999697"/>
            <a:ext cx="9940947" cy="520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CE-QUAL-W2 Versions 3.7, 4.0, 4.1, and 4.2 all use .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npt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input files </a:t>
            </a:r>
            <a:r>
              <a:rPr lang="en-US" sz="2000" dirty="0">
                <a:solidFill>
                  <a:sysClr val="windowText" lastClr="000000"/>
                </a:solidFill>
              </a:rPr>
              <a:t>(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ASCII files):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2B3237-3860-483D-8B60-474EA5CC22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788" b="2135"/>
          <a:stretch/>
        </p:blipFill>
        <p:spPr>
          <a:xfrm>
            <a:off x="2678722" y="1430906"/>
            <a:ext cx="6277542" cy="478262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913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577" y="475673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npt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file version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E8B370-5B6C-42CF-9413-C6FE348BDCB1}"/>
              </a:ext>
            </a:extLst>
          </p:cNvPr>
          <p:cNvSpPr txBox="1"/>
          <p:nvPr/>
        </p:nvSpPr>
        <p:spPr>
          <a:xfrm>
            <a:off x="342413" y="1208855"/>
            <a:ext cx="435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8-character width per entry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9BB96C-97A1-4D7B-A98D-B3DEC7EDE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24546" y="639093"/>
            <a:ext cx="6112211" cy="558256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6576124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2" ma:contentTypeDescription="Create a new document." ma:contentTypeScope="" ma:versionID="92fb84280d255690ec54bd6057c3deea">
  <xsd:schema xmlns:xsd="http://www.w3.org/2001/XMLSchema" xmlns:xs="http://www.w3.org/2001/XMLSchema" xmlns:p="http://schemas.microsoft.com/office/2006/metadata/properties" xmlns:ns2="83868113-c0a5-43de-a876-5fe4e9e92519" targetNamespace="http://schemas.microsoft.com/office/2006/metadata/properties" ma:root="true" ma:fieldsID="538566c690046675a31894b14c5de772" ns2:_="">
    <xsd:import namespace="83868113-c0a5-43de-a876-5fe4e9e925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</ds:schemaRefs>
</ds:datastoreItem>
</file>

<file path=customXml/itemProps2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3658F7E-F5FA-4E01-9A2D-418FC0F021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0</TotalTime>
  <Words>1800</Words>
  <Application>Microsoft Office PowerPoint</Application>
  <PresentationFormat>Widescreen</PresentationFormat>
  <Paragraphs>597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Title Slide Templates</vt:lpstr>
      <vt:lpstr>UNCL // FOUO Content</vt:lpstr>
      <vt:lpstr>UNCLASSIFIED Content</vt:lpstr>
      <vt:lpstr>Custom Classification Content</vt:lpstr>
      <vt:lpstr>Standard White Theme</vt:lpstr>
      <vt:lpstr>CE-QUAL-W2 MODEL SETUP II Control File</vt:lpstr>
      <vt:lpstr>What is the control file?</vt:lpstr>
      <vt:lpstr>Cards: How they appear in the manual – 128 Cards </vt:lpstr>
      <vt:lpstr>What kind of stuff does the control file contain?</vt:lpstr>
      <vt:lpstr>Time Series Inputs</vt:lpstr>
      <vt:lpstr>Accessory Modules Controlled in w2_con</vt:lpstr>
      <vt:lpstr>Accessory Modules Controlled by Presence in File Directory</vt:lpstr>
      <vt:lpstr>How does a control file look?</vt:lpstr>
      <vt:lpstr>.npt file version</vt:lpstr>
      <vt:lpstr>Fixed-Width (*.npt) File Version</vt:lpstr>
      <vt:lpstr>Version 4.5 User Interface</vt:lpstr>
      <vt:lpstr>Version 4.5 User Interface</vt:lpstr>
      <vt:lpstr>Version 4.5 User Interface</vt:lpstr>
      <vt:lpstr>Version 4.5 User Interface</vt:lpstr>
      <vt:lpstr>Cards: How they appear in the .xlsm – 80 Cards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Setup: Control File - 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Honna Steissberg</cp:lastModifiedBy>
  <cp:revision>141</cp:revision>
  <cp:lastPrinted>2018-03-14T15:02:38Z</cp:lastPrinted>
  <dcterms:created xsi:type="dcterms:W3CDTF">2022-08-04T21:02:01Z</dcterms:created>
  <dcterms:modified xsi:type="dcterms:W3CDTF">2022-08-15T00:08:48Z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